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Poppins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  <p:embeddedFont>
      <p:font typeface="Helvetica Neue Light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1F84F8-4FEE-4F00-8FA8-3E7FBD00A43D}">
  <a:tblStyle styleId="{7C1F84F8-4FEE-4F00-8FA8-3E7FBD00A43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/>
      <a:tcStyle>
        <a:fill>
          <a:solidFill>
            <a:srgbClr val="CACBCD"/>
          </a:solidFill>
        </a:fill>
      </a:tcStyle>
    </a:band1H>
    <a:band2H>
      <a:tcTxStyle/>
    </a:band2H>
    <a:band1V>
      <a:tcTxStyle/>
      <a:tcStyle>
        <a:fill>
          <a:solidFill>
            <a:srgbClr val="CACBCD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Light-regular.fnt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3.xml"/><Relationship Id="rId64" Type="http://schemas.openxmlformats.org/officeDocument/2006/relationships/font" Target="fonts/HelveticaNeueLight-italic.fntdata"/><Relationship Id="rId63" Type="http://schemas.openxmlformats.org/officeDocument/2006/relationships/font" Target="fonts/HelveticaNeueLight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HelveticaNeueLight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4.xml"/><Relationship Id="rId55" Type="http://schemas.openxmlformats.org/officeDocument/2006/relationships/font" Target="fonts/Poppins-bold.fntdata"/><Relationship Id="rId10" Type="http://schemas.openxmlformats.org/officeDocument/2006/relationships/slide" Target="slides/slide3.xml"/><Relationship Id="rId54" Type="http://schemas.openxmlformats.org/officeDocument/2006/relationships/font" Target="fonts/Poppins-regular.fntdata"/><Relationship Id="rId13" Type="http://schemas.openxmlformats.org/officeDocument/2006/relationships/slide" Target="slides/slide6.xml"/><Relationship Id="rId57" Type="http://schemas.openxmlformats.org/officeDocument/2006/relationships/font" Target="fonts/Poppins-boldItalic.fntdata"/><Relationship Id="rId12" Type="http://schemas.openxmlformats.org/officeDocument/2006/relationships/slide" Target="slides/slide5.xml"/><Relationship Id="rId56" Type="http://schemas.openxmlformats.org/officeDocument/2006/relationships/font" Target="fonts/Poppins-italic.fntdata"/><Relationship Id="rId15" Type="http://schemas.openxmlformats.org/officeDocument/2006/relationships/slide" Target="slides/slide8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7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1737f176b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b1737f176b_1_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b1737f176b_1_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1737f176b_1_17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b1737f176b_1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1737f176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1737f176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1737f176b_1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b1737f176b_1_19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b1737f176b_1_1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1737f176b_1_19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b1737f176b_1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1737f176b_1_2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b1737f176b_1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1737f176b_1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b1737f176b_1_21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b1737f176b_1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1737f176b_1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b1737f176b_1_2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 about replicates and repeats:https://support.minitab.com/en-us/minitab/18/help-and-how-to/modeling-statistics/doe/supporting-topics/basics/replicates-and-repeats-in-designed-experiments/</a:t>
            </a:r>
            <a:endParaRPr/>
          </a:p>
        </p:txBody>
      </p:sp>
      <p:sp>
        <p:nvSpPr>
          <p:cNvPr id="253" name="Google Shape;253;g2b1737f176b_1_2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1737f176b_1_3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b1737f176b_1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1737f176b_1_3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b1737f176b_1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1737f176b_1_32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b1737f176b_1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1737f176b_1_6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b1737f176b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34e418a1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834e418a19_0_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834e418a19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741f8d6e7_0_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8741f8d6e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34e418a19_0_13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834e418a19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1737f176b_1_3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b1737f176b_1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1737f176b_1_34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b1737f176b_1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1737f176b_1_35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b1737f176b_1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1737f176b_1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b1737f176b_1_35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https://www.historyofdatascience.com/ronald-aylmer-fisher/</a:t>
            </a:r>
            <a:endParaRPr/>
          </a:p>
        </p:txBody>
      </p:sp>
      <p:sp>
        <p:nvSpPr>
          <p:cNvPr id="339" name="Google Shape;339;g2b1737f176b_1_3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1737f176b_1_36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b1737f176b_1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1737f176b_1_3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b1737f176b_1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1737f176b_1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b1737f176b_1_37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https://faculty.elgin.edu/dkernler/statistics/ch01/1-5.html</a:t>
            </a:r>
            <a:endParaRPr/>
          </a:p>
        </p:txBody>
      </p:sp>
      <p:sp>
        <p:nvSpPr>
          <p:cNvPr id="363" name="Google Shape;363;g2b1737f176b_1_3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34e418a19_0_2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834e418a19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1737f176b_1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b1737f176b_1_38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b1737f176b_1_3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b1737f176b_1_40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b1737f176b_1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1737f176b_1_39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b1737f176b_1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1737f176b_1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b1737f176b_1_4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b1737f176b_1_4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1737f176b_1_45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b1737f176b_1_4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1737f176b_1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b1737f176b_1_4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b1737f176b_1_4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1737f176b_1_4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b1737f176b_1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b1737f176b_1_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b1737f176b_1_47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Hicks, S. C., Townes, F. W., Teng, M. &amp; Irizarry, R. A. Missing data and technical variability in single-cell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RNA-sequencing experiments.  Preprint available from:https://doi.org/10.1093/biostatistics/kxx053 (2017).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b1737f176b_1_4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b1737f176b_1_48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b1737f176b_1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1737f176b_1_49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b1737f176b_1_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34e418a19_0_3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834e418a1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1737f176b_1_49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b1737f176b_1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b1737f176b_1_50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b1737f176b_1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1737f176b_1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2b1737f176b_1_50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Suggested reading: </a:t>
            </a:r>
            <a:r>
              <a:rPr lang="en" sz="1200"/>
              <a:t>Stephen M.. 2016. Seven Pillars of Statistical Wisdom. Harvard University Press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b1737f176b_1_5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1737f176b_1_8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b1737f176b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1737f176b_1_9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b1737f176b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1737f1764_0_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b1737f176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1737f176b_1_14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b1737f176b_1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1737f176b_1_1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b1737f176b_1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21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24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4" name="Google Shape;94;p2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hyperlink" Target="http://dx.doi.org/10.1007/s00404-009-1349-9" TargetMode="External"/><Relationship Id="rId7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urveymonkey.com/r/F75J6VZ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Relationship Id="rId4" Type="http://schemas.openxmlformats.org/officeDocument/2006/relationships/hyperlink" Target="https://www.visionlearning.com/en/glossary/view/method/pop" TargetMode="External"/><Relationship Id="rId5" Type="http://schemas.openxmlformats.org/officeDocument/2006/relationships/hyperlink" Target="https://www.visionlearning.com/en/glossary/view/research/pop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/>
        </p:nvSpPr>
        <p:spPr>
          <a:xfrm>
            <a:off x="121600" y="1546100"/>
            <a:ext cx="87792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rPr i="0" lang="en" sz="4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 to statistics, experimental design and hypothesis testing</a:t>
            </a:r>
            <a:endParaRPr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29"/>
          <p:cNvSpPr txBox="1"/>
          <p:nvPr/>
        </p:nvSpPr>
        <p:spPr>
          <a:xfrm>
            <a:off x="1143000" y="291365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 and Reuben Thomas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Bioinformatics Core, GIDB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Gladstone Institutes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None/>
            </a:pP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September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10t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and 12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th, 202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481075" y="2142494"/>
            <a:ext cx="7886700" cy="42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100"/>
              <a:t>Session I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/>
        </p:nvSpPr>
        <p:spPr>
          <a:xfrm>
            <a:off x="850925" y="2428050"/>
            <a:ext cx="27012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Risk factors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Genotype (MUT or WT)</a:t>
            </a:r>
            <a:endParaRPr>
              <a:solidFill>
                <a:srgbClr val="A64D7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38"/>
          <p:cNvSpPr txBox="1"/>
          <p:nvPr/>
        </p:nvSpPr>
        <p:spPr>
          <a:xfrm>
            <a:off x="5641750" y="2428050"/>
            <a:ext cx="20826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Disease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expression </a:t>
            </a:r>
            <a:endParaRPr>
              <a:solidFill>
                <a:srgbClr val="A64D7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06" y="1439580"/>
            <a:ext cx="8666589" cy="70908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/>
          <p:nvPr/>
        </p:nvSpPr>
        <p:spPr>
          <a:xfrm>
            <a:off x="108250" y="4038825"/>
            <a:ext cx="866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an </a:t>
            </a:r>
            <a:r>
              <a:rPr lang="en" sz="22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experiment</a:t>
            </a:r>
            <a:r>
              <a:rPr lang="en" sz="2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the researcher manipulates an independent variable to study </a:t>
            </a:r>
            <a:r>
              <a:rPr lang="en" sz="22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its effects </a:t>
            </a:r>
            <a:r>
              <a:rPr lang="en" sz="2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a dependent variable (response)</a:t>
            </a:r>
            <a:endParaRPr sz="1600"/>
          </a:p>
        </p:txBody>
      </p:sp>
      <p:sp>
        <p:nvSpPr>
          <p:cNvPr id="189" name="Google Shape;189;p38"/>
          <p:cNvSpPr/>
          <p:nvPr/>
        </p:nvSpPr>
        <p:spPr>
          <a:xfrm>
            <a:off x="274559" y="201283"/>
            <a:ext cx="688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Define the variables of interest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9"/>
          <p:cNvGrpSpPr/>
          <p:nvPr/>
        </p:nvGrpSpPr>
        <p:grpSpPr>
          <a:xfrm>
            <a:off x="824200" y="3833095"/>
            <a:ext cx="3640625" cy="1253350"/>
            <a:chOff x="824200" y="3833095"/>
            <a:chExt cx="3640625" cy="1253350"/>
          </a:xfrm>
        </p:grpSpPr>
        <p:pic>
          <p:nvPicPr>
            <p:cNvPr id="195" name="Google Shape;195;p39"/>
            <p:cNvPicPr preferRelativeResize="0"/>
            <p:nvPr/>
          </p:nvPicPr>
          <p:blipFill rotWithShape="1">
            <a:blip r:embed="rId3">
              <a:alphaModFix/>
            </a:blip>
            <a:srcRect b="79648" l="28227" r="54203" t="6772"/>
            <a:stretch/>
          </p:blipFill>
          <p:spPr>
            <a:xfrm>
              <a:off x="824200" y="3941725"/>
              <a:ext cx="826400" cy="10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9"/>
            <p:cNvPicPr preferRelativeResize="0"/>
            <p:nvPr/>
          </p:nvPicPr>
          <p:blipFill rotWithShape="1">
            <a:blip r:embed="rId3">
              <a:alphaModFix/>
            </a:blip>
            <a:srcRect b="79648" l="28227" r="54203" t="6772"/>
            <a:stretch/>
          </p:blipFill>
          <p:spPr>
            <a:xfrm>
              <a:off x="1521525" y="3941725"/>
              <a:ext cx="826400" cy="10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39"/>
            <p:cNvPicPr preferRelativeResize="0"/>
            <p:nvPr/>
          </p:nvPicPr>
          <p:blipFill rotWithShape="1">
            <a:blip r:embed="rId3">
              <a:alphaModFix/>
            </a:blip>
            <a:srcRect b="79648" l="28227" r="54203" t="6772"/>
            <a:stretch/>
          </p:blipFill>
          <p:spPr>
            <a:xfrm>
              <a:off x="2220200" y="3941725"/>
              <a:ext cx="826400" cy="10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19575" y="3833095"/>
              <a:ext cx="1245250" cy="1253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39"/>
          <p:cNvGrpSpPr/>
          <p:nvPr/>
        </p:nvGrpSpPr>
        <p:grpSpPr>
          <a:xfrm>
            <a:off x="291850" y="709250"/>
            <a:ext cx="5956801" cy="3238250"/>
            <a:chOff x="177050" y="709250"/>
            <a:chExt cx="5956801" cy="3238250"/>
          </a:xfrm>
        </p:grpSpPr>
        <p:pic>
          <p:nvPicPr>
            <p:cNvPr id="200" name="Google Shape;20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7050" y="709250"/>
              <a:ext cx="5956801" cy="3120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39"/>
            <p:cNvSpPr txBox="1"/>
            <p:nvPr/>
          </p:nvSpPr>
          <p:spPr>
            <a:xfrm>
              <a:off x="530400" y="3601300"/>
              <a:ext cx="300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DOI:</a:t>
              </a:r>
              <a:r>
                <a:rPr lang="en" sz="1050">
                  <a:solidFill>
                    <a:srgbClr val="000000"/>
                  </a:solidFill>
                  <a:highlight>
                    <a:srgbClr val="FFFFFF"/>
                  </a:highlight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10.1007/s00404-009-1349-9</a:t>
              </a:r>
              <a:endParaRPr>
                <a:solidFill>
                  <a:srgbClr val="000000"/>
                </a:solidFill>
              </a:endParaRPr>
            </a:p>
          </p:txBody>
        </p:sp>
      </p:grpSp>
      <p:pic>
        <p:nvPicPr>
          <p:cNvPr id="202" name="Google Shape;20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1125" y="927475"/>
            <a:ext cx="1137327" cy="11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 b="79648" l="45105" r="37325" t="6772"/>
          <a:stretch/>
        </p:blipFill>
        <p:spPr>
          <a:xfrm>
            <a:off x="3934725" y="1036100"/>
            <a:ext cx="826400" cy="10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9"/>
          <p:cNvSpPr/>
          <p:nvPr/>
        </p:nvSpPr>
        <p:spPr>
          <a:xfrm>
            <a:off x="108239" y="67741"/>
            <a:ext cx="90357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effect of the risk genetic factors on BMI levels in a human cohort</a:t>
            </a:r>
            <a:endParaRPr sz="2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39"/>
          <p:cNvSpPr txBox="1"/>
          <p:nvPr/>
        </p:nvSpPr>
        <p:spPr>
          <a:xfrm>
            <a:off x="4858150" y="3836375"/>
            <a:ext cx="409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indivs do I need to make claims about my question?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/>
          <p:nvPr/>
        </p:nvSpPr>
        <p:spPr>
          <a:xfrm>
            <a:off x="177929" y="112075"/>
            <a:ext cx="8911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guides data collection 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40"/>
          <p:cNvSpPr/>
          <p:nvPr/>
        </p:nvSpPr>
        <p:spPr>
          <a:xfrm>
            <a:off x="116250" y="1145929"/>
            <a:ext cx="89115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aximum amount of relevant data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the research 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minimum resource spend</a:t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Minimize the number of experiments</a:t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ource of variations evaluation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variables/factors that could affect the system.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40"/>
          <p:cNvSpPr/>
          <p:nvPr/>
        </p:nvSpPr>
        <p:spPr>
          <a:xfrm>
            <a:off x="177925" y="4040553"/>
            <a:ext cx="85461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goal is to collect </a:t>
            </a:r>
            <a:r>
              <a:rPr lang="en" sz="2000" u="sng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enough data</a:t>
            </a:r>
            <a:r>
              <a:rPr lang="en" sz="20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statistically test whether you can reasonably reject the null hypothesis in favor of the alternative hypothesis</a:t>
            </a:r>
            <a:endParaRPr sz="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/>
        </p:nvSpPr>
        <p:spPr>
          <a:xfrm>
            <a:off x="95426" y="3003534"/>
            <a:ext cx="78327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26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 population - generalization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336688" y="800100"/>
            <a:ext cx="7350000" cy="30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 Light"/>
              <a:buNone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 subjects/units that we want base our claims/conclusions on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cardiac tissue of all mice at embryonic stage E9.5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Male BMI</a:t>
            </a:r>
            <a:r>
              <a:rPr i="0" lang="en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 mice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863" y="3112755"/>
            <a:ext cx="2143125" cy="170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/>
          <p:nvPr/>
        </p:nvSpPr>
        <p:spPr>
          <a:xfrm>
            <a:off x="336688" y="3502409"/>
            <a:ext cx="6141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is expensive</a:t>
            </a:r>
            <a:endParaRPr b="1"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Studying of the sample  -&gt; Conclusion on the population</a:t>
            </a:r>
            <a:endParaRPr sz="1700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Google Shape;222;p41"/>
          <p:cNvSpPr/>
          <p:nvPr/>
        </p:nvSpPr>
        <p:spPr>
          <a:xfrm>
            <a:off x="95437" y="70409"/>
            <a:ext cx="7545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From the population to a sample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41"/>
          <p:cNvSpPr txBox="1"/>
          <p:nvPr/>
        </p:nvSpPr>
        <p:spPr>
          <a:xfrm>
            <a:off x="289925" y="4125650"/>
            <a:ext cx="629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Experimental units are the smallest entities that can be independently assigned to a treatment (e.g., animal, litter, cage, well).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/>
        </p:nvSpPr>
        <p:spPr>
          <a:xfrm>
            <a:off x="229504" y="808179"/>
            <a:ext cx="89145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 always, it depends…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what we want to do (differential gene expression, variant detection, GWAS, …)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on the variability between samples (cell lines, inbred animals, patients, …)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the magnitude of the expected effect</a:t>
            </a:r>
            <a:endParaRPr sz="1100"/>
          </a:p>
        </p:txBody>
      </p:sp>
      <p:sp>
        <p:nvSpPr>
          <p:cNvPr id="229" name="Google Shape;229;p42"/>
          <p:cNvSpPr txBox="1"/>
          <p:nvPr/>
        </p:nvSpPr>
        <p:spPr>
          <a:xfrm>
            <a:off x="95401" y="130259"/>
            <a:ext cx="7832558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size - larger </a:t>
            </a: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always</a:t>
            </a:r>
            <a:r>
              <a:rPr i="0"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better?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126450" y="3696500"/>
            <a:ext cx="8891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794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AutoNum type="arabicParenR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Set a sample size in advance and estimate the power of the experiment to detect differences of various sizes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AutoNum type="arabicParenR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Pilot experiments to guide sample size estimation 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126450" y="2949688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Tips</a:t>
            </a:r>
            <a:endParaRPr sz="25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/>
          <p:nvPr/>
        </p:nvSpPr>
        <p:spPr>
          <a:xfrm>
            <a:off x="128779" y="860402"/>
            <a:ext cx="88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scRNA-seq experiment – gene expression differences between WT and mutated mice</a:t>
            </a:r>
            <a:endParaRPr sz="1100"/>
          </a:p>
        </p:txBody>
      </p:sp>
      <p:grpSp>
        <p:nvGrpSpPr>
          <p:cNvPr id="238" name="Google Shape;238;p43"/>
          <p:cNvGrpSpPr/>
          <p:nvPr/>
        </p:nvGrpSpPr>
        <p:grpSpPr>
          <a:xfrm>
            <a:off x="1496218" y="1247415"/>
            <a:ext cx="5884361" cy="2505780"/>
            <a:chOff x="1926772" y="1829706"/>
            <a:chExt cx="8202343" cy="3613237"/>
          </a:xfrm>
        </p:grpSpPr>
        <p:grpSp>
          <p:nvGrpSpPr>
            <p:cNvPr id="239" name="Google Shape;239;p43"/>
            <p:cNvGrpSpPr/>
            <p:nvPr/>
          </p:nvGrpSpPr>
          <p:grpSpPr>
            <a:xfrm>
              <a:off x="1926772" y="1829706"/>
              <a:ext cx="8202303" cy="3613237"/>
              <a:chOff x="1975757" y="1062263"/>
              <a:chExt cx="8202303" cy="3613237"/>
            </a:xfrm>
          </p:grpSpPr>
          <p:sp>
            <p:nvSpPr>
              <p:cNvPr id="240" name="Google Shape;240;p43"/>
              <p:cNvSpPr/>
              <p:nvPr/>
            </p:nvSpPr>
            <p:spPr>
              <a:xfrm>
                <a:off x="1975757" y="3020786"/>
                <a:ext cx="718500" cy="40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1" name="Google Shape;241;p43"/>
              <p:cNvPicPr preferRelativeResize="0"/>
              <p:nvPr/>
            </p:nvPicPr>
            <p:blipFill rotWithShape="1">
              <a:blip r:embed="rId3">
                <a:alphaModFix/>
              </a:blip>
              <a:srcRect b="47423" l="0" r="0" t="0"/>
              <a:stretch/>
            </p:blipFill>
            <p:spPr>
              <a:xfrm>
                <a:off x="1975757" y="1062263"/>
                <a:ext cx="7600162" cy="28239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2" name="Google Shape;242;p43"/>
              <p:cNvSpPr/>
              <p:nvPr/>
            </p:nvSpPr>
            <p:spPr>
              <a:xfrm>
                <a:off x="4343400" y="3429000"/>
                <a:ext cx="3951600" cy="294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3"/>
              <p:cNvSpPr/>
              <p:nvPr/>
            </p:nvSpPr>
            <p:spPr>
              <a:xfrm>
                <a:off x="4343400" y="4381500"/>
                <a:ext cx="4572000" cy="294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3"/>
              <p:cNvSpPr/>
              <p:nvPr/>
            </p:nvSpPr>
            <p:spPr>
              <a:xfrm>
                <a:off x="5965460" y="3049361"/>
                <a:ext cx="4212600" cy="35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Population of animal from a given genotype</a:t>
                </a:r>
                <a:endParaRPr sz="1100"/>
              </a:p>
            </p:txBody>
          </p:sp>
          <p:sp>
            <p:nvSpPr>
              <p:cNvPr id="245" name="Google Shape;245;p43"/>
              <p:cNvSpPr/>
              <p:nvPr/>
            </p:nvSpPr>
            <p:spPr>
              <a:xfrm>
                <a:off x="2367642" y="3886200"/>
                <a:ext cx="7347900" cy="78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6" name="Google Shape;246;p43"/>
            <p:cNvSpPr/>
            <p:nvPr/>
          </p:nvSpPr>
          <p:spPr>
            <a:xfrm>
              <a:off x="4294415" y="3346675"/>
              <a:ext cx="5834700" cy="35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A1D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Sampling</a:t>
              </a:r>
              <a:endParaRPr sz="1100"/>
            </a:p>
          </p:txBody>
        </p:sp>
      </p:grpSp>
      <p:sp>
        <p:nvSpPr>
          <p:cNvPr id="247" name="Google Shape;247;p43"/>
          <p:cNvSpPr txBox="1"/>
          <p:nvPr/>
        </p:nvSpPr>
        <p:spPr>
          <a:xfrm>
            <a:off x="114433" y="189515"/>
            <a:ext cx="4653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376" y="3211426"/>
            <a:ext cx="2843625" cy="193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3"/>
          <p:cNvSpPr txBox="1"/>
          <p:nvPr/>
        </p:nvSpPr>
        <p:spPr>
          <a:xfrm>
            <a:off x="4768025" y="3639475"/>
            <a:ext cx="17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Within same genotype,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distinct animals -&gt; biological variability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/>
          <p:nvPr/>
        </p:nvSpPr>
        <p:spPr>
          <a:xfrm>
            <a:off x="1971450" y="729050"/>
            <a:ext cx="71727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 u="sng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Biological replicates are biologically distinct samples 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(for ex. same condition) showing biological variation.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replicates that give a high probability of detecting an effect of practical importance.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 minimum you should have </a:t>
            </a:r>
            <a:r>
              <a:rPr lang="en" sz="1800" u="sng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three biological replicates for treatment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Technical replicates are same sample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repeated measurements (reproducibility?)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Technical replication is essential when part of the experimental objective is to measure the measurement error.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Diagram&#10;&#10;Description automatically generated" id="256" name="Google Shape;256;p44"/>
          <p:cNvPicPr preferRelativeResize="0"/>
          <p:nvPr/>
        </p:nvPicPr>
        <p:blipFill rotWithShape="1">
          <a:blip r:embed="rId3">
            <a:alphaModFix/>
          </a:blip>
          <a:srcRect b="10295" l="0" r="57281" t="7338"/>
          <a:stretch/>
        </p:blipFill>
        <p:spPr>
          <a:xfrm>
            <a:off x="479206" y="3323725"/>
            <a:ext cx="1492250" cy="135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257" name="Google Shape;257;p44"/>
          <p:cNvPicPr preferRelativeResize="0"/>
          <p:nvPr/>
        </p:nvPicPr>
        <p:blipFill rotWithShape="1">
          <a:blip r:embed="rId3">
            <a:alphaModFix/>
          </a:blip>
          <a:srcRect b="10295" l="43782" r="0" t="7338"/>
          <a:stretch/>
        </p:blipFill>
        <p:spPr>
          <a:xfrm>
            <a:off x="66924" y="805238"/>
            <a:ext cx="1963750" cy="13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4"/>
          <p:cNvSpPr txBox="1"/>
          <p:nvPr/>
        </p:nvSpPr>
        <p:spPr>
          <a:xfrm>
            <a:off x="0" y="0"/>
            <a:ext cx="845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Biological vs technical replicates </a:t>
            </a:r>
            <a:endParaRPr sz="3000">
              <a:solidFill>
                <a:srgbClr val="14A1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/>
        </p:nvSpPr>
        <p:spPr>
          <a:xfrm>
            <a:off x="5765838" y="1592561"/>
            <a:ext cx="2583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Outcome, dependent variable</a:t>
            </a:r>
            <a:endParaRPr sz="1100"/>
          </a:p>
        </p:txBody>
      </p:sp>
      <p:sp>
        <p:nvSpPr>
          <p:cNvPr id="264" name="Google Shape;264;p45"/>
          <p:cNvSpPr txBox="1"/>
          <p:nvPr/>
        </p:nvSpPr>
        <p:spPr>
          <a:xfrm>
            <a:off x="555106" y="1557668"/>
            <a:ext cx="2583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Independent variable</a:t>
            </a:r>
            <a:endParaRPr sz="1100"/>
          </a:p>
        </p:txBody>
      </p:sp>
      <p:pic>
        <p:nvPicPr>
          <p:cNvPr id="265" name="Google Shape;26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563" y="601566"/>
            <a:ext cx="334327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5"/>
          <p:cNvSpPr txBox="1"/>
          <p:nvPr/>
        </p:nvSpPr>
        <p:spPr>
          <a:xfrm>
            <a:off x="134250" y="2868114"/>
            <a:ext cx="8875500" cy="19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factors that could affect the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response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 disease)</a:t>
            </a:r>
            <a:endParaRPr b="1" sz="11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smoking</a:t>
            </a:r>
            <a:r>
              <a:rPr lang="en" sz="900"/>
              <a:t>, 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ethnicity</a:t>
            </a:r>
            <a:r>
              <a:rPr lang="en" sz="900"/>
              <a:t>, 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gender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Non-biological or technical factors that could affect the response.</a:t>
            </a:r>
            <a:endParaRPr b="1" sz="11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-time/day/month of experiment/batch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-reagents used, reagents batch used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-technician</a:t>
            </a:r>
            <a:endParaRPr sz="900"/>
          </a:p>
        </p:txBody>
      </p:sp>
      <p:sp>
        <p:nvSpPr>
          <p:cNvPr id="267" name="Google Shape;267;p45"/>
          <p:cNvSpPr txBox="1"/>
          <p:nvPr/>
        </p:nvSpPr>
        <p:spPr>
          <a:xfrm>
            <a:off x="114300" y="102596"/>
            <a:ext cx="89154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Confounding variables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45"/>
          <p:cNvSpPr txBox="1"/>
          <p:nvPr/>
        </p:nvSpPr>
        <p:spPr>
          <a:xfrm>
            <a:off x="185707" y="4509903"/>
            <a:ext cx="87726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Design the experiment to eliminate (as much as possible) the risk of confounding variables!!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45"/>
          <p:cNvSpPr txBox="1"/>
          <p:nvPr/>
        </p:nvSpPr>
        <p:spPr>
          <a:xfrm>
            <a:off x="0" y="2097388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variable that is not included in an experiment, yet affects the relationship between the two variables in an experiment - </a:t>
            </a:r>
            <a: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unremoved unwanted variation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/>
        </p:nvSpPr>
        <p:spPr>
          <a:xfrm>
            <a:off x="137160" y="188017"/>
            <a:ext cx="9006840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Arial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Knowing how to deal with the challenges of experimental design is central to achieving </a:t>
            </a:r>
            <a:r>
              <a:rPr i="0" lang="en" sz="2400" u="sng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reproducible experiments</a:t>
            </a: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i="0" sz="24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367211" y="1274866"/>
            <a:ext cx="8229600" cy="3042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the response and variables of interest 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target population that you want to base your claims on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factors that affect the response of interest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Choose samples from target population</a:t>
            </a:r>
            <a:endParaRPr sz="1100"/>
          </a:p>
        </p:txBody>
      </p:sp>
      <p:sp>
        <p:nvSpPr>
          <p:cNvPr id="276" name="Google Shape;276;p46"/>
          <p:cNvSpPr txBox="1"/>
          <p:nvPr/>
        </p:nvSpPr>
        <p:spPr>
          <a:xfrm>
            <a:off x="134178" y="4285222"/>
            <a:ext cx="859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A1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When well-designed, experiments minimize any bias to make stronger inferences about the differences we see in the experiment. </a:t>
            </a:r>
            <a:endParaRPr sz="1800">
              <a:solidFill>
                <a:srgbClr val="14A1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/>
        </p:nvSpPr>
        <p:spPr>
          <a:xfrm>
            <a:off x="156000" y="3882370"/>
            <a:ext cx="8988000" cy="9533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Please take the survey:</a:t>
            </a:r>
            <a:endParaRPr b="1" sz="2600">
              <a:solidFill>
                <a:srgbClr val="CD28A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https://www.surveymonkey.com/r/F75J6VZ</a:t>
            </a:r>
            <a:endParaRPr sz="3000">
              <a:solidFill>
                <a:srgbClr val="CD28A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 with low confidence" id="117" name="Google Shape;117;p30"/>
          <p:cNvPicPr preferRelativeResize="0"/>
          <p:nvPr/>
        </p:nvPicPr>
        <p:blipFill rotWithShape="1">
          <a:blip r:embed="rId3">
            <a:alphaModFix/>
          </a:blip>
          <a:srcRect b="11339" l="12002" r="0" t="0"/>
          <a:stretch/>
        </p:blipFill>
        <p:spPr>
          <a:xfrm>
            <a:off x="75825" y="1100423"/>
            <a:ext cx="2781901" cy="28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0"/>
          <p:cNvSpPr txBox="1"/>
          <p:nvPr/>
        </p:nvSpPr>
        <p:spPr>
          <a:xfrm>
            <a:off x="3019025" y="1396950"/>
            <a:ext cx="52587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Empirical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data are noisy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Resources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are </a:t>
            </a: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limited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Generalize our scientific claims as much as possible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30"/>
          <p:cNvSpPr txBox="1"/>
          <p:nvPr/>
        </p:nvSpPr>
        <p:spPr>
          <a:xfrm>
            <a:off x="163480" y="138325"/>
            <a:ext cx="8548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 is fundamental to make general claims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30"/>
          <p:cNvSpPr txBox="1"/>
          <p:nvPr/>
        </p:nvSpPr>
        <p:spPr>
          <a:xfrm>
            <a:off x="163475" y="4081500"/>
            <a:ext cx="89103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refers to…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organization of an experiment, to ensure that the </a:t>
            </a:r>
            <a:r>
              <a:rPr b="1" lang="en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right type of data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</a:t>
            </a:r>
            <a:r>
              <a:rPr b="1" lang="en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enough of it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is available to answer the questions of interest as clearly and efficiently as possible.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/>
        </p:nvSpPr>
        <p:spPr>
          <a:xfrm>
            <a:off x="121600" y="1546100"/>
            <a:ext cx="87792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rPr i="0" lang="en" sz="4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 to statistics, experimental design and hypothesis testing</a:t>
            </a:r>
            <a:endParaRPr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8" name="Google Shape;288;p48"/>
          <p:cNvSpPr txBox="1"/>
          <p:nvPr/>
        </p:nvSpPr>
        <p:spPr>
          <a:xfrm>
            <a:off x="1143000" y="291365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 and Reuben Thomas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Bioinformatics Core, GIDB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Gladstone Institutes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None/>
            </a:pP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September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th, 202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9" name="Google Shape;289;p48"/>
          <p:cNvSpPr txBox="1"/>
          <p:nvPr>
            <p:ph idx="1" type="body"/>
          </p:nvPr>
        </p:nvSpPr>
        <p:spPr>
          <a:xfrm>
            <a:off x="481075" y="2142494"/>
            <a:ext cx="7886700" cy="42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100"/>
              <a:t>Session II</a:t>
            </a:r>
            <a:endParaRPr sz="3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/>
          <p:nvPr/>
        </p:nvSpPr>
        <p:spPr>
          <a:xfrm>
            <a:off x="177913" y="112081"/>
            <a:ext cx="6553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principles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49"/>
          <p:cNvSpPr/>
          <p:nvPr/>
        </p:nvSpPr>
        <p:spPr>
          <a:xfrm>
            <a:off x="301975" y="68927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the research questions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49"/>
          <p:cNvSpPr/>
          <p:nvPr/>
        </p:nvSpPr>
        <p:spPr>
          <a:xfrm>
            <a:off x="301975" y="141762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system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49"/>
          <p:cNvSpPr/>
          <p:nvPr/>
        </p:nvSpPr>
        <p:spPr>
          <a:xfrm>
            <a:off x="301975" y="2103900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49"/>
          <p:cNvSpPr/>
          <p:nvPr/>
        </p:nvSpPr>
        <p:spPr>
          <a:xfrm>
            <a:off x="301975" y="279017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the variables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49"/>
          <p:cNvSpPr/>
          <p:nvPr/>
        </p:nvSpPr>
        <p:spPr>
          <a:xfrm>
            <a:off x="301975" y="351057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 the samples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49"/>
          <p:cNvSpPr/>
          <p:nvPr/>
        </p:nvSpPr>
        <p:spPr>
          <a:xfrm>
            <a:off x="301975" y="419462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the confounding variables 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/>
          <p:nvPr/>
        </p:nvSpPr>
        <p:spPr>
          <a:xfrm>
            <a:off x="56338" y="112081"/>
            <a:ext cx="878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Today we discuss</a:t>
            </a:r>
            <a:endParaRPr sz="3300">
              <a:solidFill>
                <a:srgbClr val="14A1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6" name="Google Shape;306;p50"/>
          <p:cNvSpPr/>
          <p:nvPr/>
        </p:nvSpPr>
        <p:spPr>
          <a:xfrm>
            <a:off x="110388" y="748253"/>
            <a:ext cx="71913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 treatment to groups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effects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75" y="1638300"/>
            <a:ext cx="55816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/>
          <p:nvPr/>
        </p:nvSpPr>
        <p:spPr>
          <a:xfrm>
            <a:off x="177913" y="112081"/>
            <a:ext cx="6351739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Assign treatment to groups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51"/>
          <p:cNvSpPr/>
          <p:nvPr/>
        </p:nvSpPr>
        <p:spPr>
          <a:xfrm>
            <a:off x="4714876" y="1638300"/>
            <a:ext cx="1763486" cy="186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51"/>
          <p:cNvCxnSpPr/>
          <p:nvPr/>
        </p:nvCxnSpPr>
        <p:spPr>
          <a:xfrm flipH="1">
            <a:off x="5155747" y="2437040"/>
            <a:ext cx="1040946" cy="171450"/>
          </a:xfrm>
          <a:prstGeom prst="straightConnector1">
            <a:avLst/>
          </a:prstGeom>
          <a:noFill/>
          <a:ln cap="flat" cmpd="sng" w="34925">
            <a:solidFill>
              <a:srgbClr val="002A40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315" name="Google Shape;315;p51"/>
          <p:cNvCxnSpPr/>
          <p:nvPr/>
        </p:nvCxnSpPr>
        <p:spPr>
          <a:xfrm rot="10800000">
            <a:off x="5155747" y="2939143"/>
            <a:ext cx="1040946" cy="171450"/>
          </a:xfrm>
          <a:prstGeom prst="straightConnector1">
            <a:avLst/>
          </a:prstGeom>
          <a:noFill/>
          <a:ln cap="flat" cmpd="sng" w="34925">
            <a:solidFill>
              <a:srgbClr val="002A4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316" name="Google Shape;316;p51"/>
          <p:cNvSpPr txBox="1"/>
          <p:nvPr/>
        </p:nvSpPr>
        <p:spPr>
          <a:xfrm>
            <a:off x="177932" y="772425"/>
            <a:ext cx="7531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Experiment: compare control and treated groups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2"/>
          <p:cNvPicPr preferRelativeResize="0"/>
          <p:nvPr/>
        </p:nvPicPr>
        <p:blipFill rotWithShape="1">
          <a:blip r:embed="rId3">
            <a:alphaModFix/>
          </a:blip>
          <a:srcRect b="-2" l="0" r="0" t="74429"/>
          <a:stretch/>
        </p:blipFill>
        <p:spPr>
          <a:xfrm>
            <a:off x="471700" y="3148654"/>
            <a:ext cx="6651600" cy="68811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2"/>
          <p:cNvSpPr txBox="1"/>
          <p:nvPr/>
        </p:nvSpPr>
        <p:spPr>
          <a:xfrm>
            <a:off x="3938954" y="471267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52"/>
          <p:cNvSpPr txBox="1"/>
          <p:nvPr/>
        </p:nvSpPr>
        <p:spPr>
          <a:xfrm>
            <a:off x="188853" y="4397275"/>
            <a:ext cx="6292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Bad</a:t>
            </a: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assignment!</a:t>
            </a:r>
            <a:endParaRPr sz="1100"/>
          </a:p>
        </p:txBody>
      </p:sp>
      <p:sp>
        <p:nvSpPr>
          <p:cNvPr id="324" name="Google Shape;324;p52"/>
          <p:cNvSpPr txBox="1"/>
          <p:nvPr/>
        </p:nvSpPr>
        <p:spPr>
          <a:xfrm>
            <a:off x="188843" y="212880"/>
            <a:ext cx="4572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</a:t>
            </a: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5" name="Google Shape;325;p52"/>
          <p:cNvPicPr preferRelativeResize="0"/>
          <p:nvPr/>
        </p:nvPicPr>
        <p:blipFill rotWithShape="1">
          <a:blip r:embed="rId3">
            <a:alphaModFix/>
          </a:blip>
          <a:srcRect b="63118" l="0" r="0" t="17149"/>
          <a:stretch/>
        </p:blipFill>
        <p:spPr>
          <a:xfrm>
            <a:off x="547900" y="1741824"/>
            <a:ext cx="6651600" cy="5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2"/>
          <p:cNvPicPr preferRelativeResize="0"/>
          <p:nvPr/>
        </p:nvPicPr>
        <p:blipFill rotWithShape="1">
          <a:blip r:embed="rId3">
            <a:alphaModFix/>
          </a:blip>
          <a:srcRect b="82037" l="0" r="0" t="0"/>
          <a:stretch/>
        </p:blipFill>
        <p:spPr>
          <a:xfrm>
            <a:off x="188850" y="1001153"/>
            <a:ext cx="6651600" cy="4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 rotWithShape="1">
          <a:blip r:embed="rId3">
            <a:alphaModFix/>
          </a:blip>
          <a:srcRect b="27515" l="0" r="0" t="56752"/>
          <a:stretch/>
        </p:blipFill>
        <p:spPr>
          <a:xfrm>
            <a:off x="261025" y="2633221"/>
            <a:ext cx="6651600" cy="4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470" y="1308248"/>
            <a:ext cx="6199361" cy="2872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3"/>
          <p:cNvSpPr txBox="1"/>
          <p:nvPr/>
        </p:nvSpPr>
        <p:spPr>
          <a:xfrm>
            <a:off x="3938954" y="471267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>
            <a:off x="395502" y="4202725"/>
            <a:ext cx="5441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Bad</a:t>
            </a: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assignment!</a:t>
            </a:r>
            <a:endParaRPr sz="1100"/>
          </a:p>
        </p:txBody>
      </p:sp>
      <p:sp>
        <p:nvSpPr>
          <p:cNvPr id="335" name="Google Shape;335;p53"/>
          <p:cNvSpPr txBox="1"/>
          <p:nvPr/>
        </p:nvSpPr>
        <p:spPr>
          <a:xfrm>
            <a:off x="188843" y="212880"/>
            <a:ext cx="4572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</a:t>
            </a: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/>
          <p:nvPr/>
        </p:nvSpPr>
        <p:spPr>
          <a:xfrm>
            <a:off x="177913" y="112081"/>
            <a:ext cx="295537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Ronald Fisher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54"/>
          <p:cNvSpPr txBox="1"/>
          <p:nvPr/>
        </p:nvSpPr>
        <p:spPr>
          <a:xfrm>
            <a:off x="2832675" y="1268150"/>
            <a:ext cx="62739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Overcome the large amount of variation in agricultural and biological experiments that often confused the results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This motivated him to find experimental techniques that could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eliminate as much of the natural variation as possible</a:t>
            </a:r>
            <a:endParaRPr sz="8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prevent unremoved variation from confusing or biasing the effects being tested</a:t>
            </a:r>
            <a:endParaRPr sz="8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detect cause and effect with the minimal amount of experimental effort necessary - time consuming and costly</a:t>
            </a:r>
            <a:endParaRPr sz="800"/>
          </a:p>
        </p:txBody>
      </p:sp>
      <p:pic>
        <p:nvPicPr>
          <p:cNvPr descr="RonaldFisher.jpg" id="343" name="Google Shape;343;p54"/>
          <p:cNvPicPr preferRelativeResize="0"/>
          <p:nvPr/>
        </p:nvPicPr>
        <p:blipFill rotWithShape="1">
          <a:blip r:embed="rId3">
            <a:alphaModFix/>
          </a:blip>
          <a:srcRect b="0" l="-15742" r="-15742" t="0"/>
          <a:stretch/>
        </p:blipFill>
        <p:spPr>
          <a:xfrm>
            <a:off x="-300850" y="791125"/>
            <a:ext cx="3434150" cy="34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4"/>
          <p:cNvSpPr txBox="1"/>
          <p:nvPr/>
        </p:nvSpPr>
        <p:spPr>
          <a:xfrm>
            <a:off x="1779749" y="4653230"/>
            <a:ext cx="7364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Statistical </a:t>
            </a:r>
            <a:r>
              <a:rPr b="0" i="1" lang="en" sz="1400" u="sng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Methods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for </a:t>
            </a:r>
            <a:r>
              <a:rPr b="0" i="1" lang="en" sz="1400" u="sng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Research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Workers</a:t>
            </a: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in 1925 and 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Design of Experiments</a:t>
            </a: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in 1935</a:t>
            </a:r>
            <a:endParaRPr sz="14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54"/>
          <p:cNvSpPr txBox="1"/>
          <p:nvPr/>
        </p:nvSpPr>
        <p:spPr>
          <a:xfrm>
            <a:off x="2785900" y="770900"/>
            <a:ext cx="502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2A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"Analysed data from Classical Field Experiments"</a:t>
            </a:r>
            <a:endParaRPr sz="15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/>
          <p:nvPr/>
        </p:nvSpPr>
        <p:spPr>
          <a:xfrm>
            <a:off x="177913" y="972427"/>
            <a:ext cx="6079265" cy="26084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Fisher -&gt; helps to avoid biases due to changes in background or confounding variables.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One of the main purposes for experimental designs is to minimize the effect of experimental error.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Randomization, replication, and blocking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are methods of error control.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A picture containing table&#10;&#10;Description automatically generated" id="351" name="Google Shape;351;p55"/>
          <p:cNvPicPr preferRelativeResize="0"/>
          <p:nvPr/>
        </p:nvPicPr>
        <p:blipFill rotWithShape="1">
          <a:blip r:embed="rId3">
            <a:alphaModFix/>
          </a:blip>
          <a:srcRect b="15362" l="57678" r="5381" t="28986"/>
          <a:stretch/>
        </p:blipFill>
        <p:spPr>
          <a:xfrm>
            <a:off x="6257178" y="546445"/>
            <a:ext cx="2534479" cy="286247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5"/>
          <p:cNvSpPr txBox="1"/>
          <p:nvPr/>
        </p:nvSpPr>
        <p:spPr>
          <a:xfrm>
            <a:off x="88962" y="-11"/>
            <a:ext cx="8966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Well-designed experiments are characterized by three features: </a:t>
            </a:r>
            <a:r>
              <a:rPr b="0" i="0" lang="en" sz="2300" u="sng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randomization, replication, and local control</a:t>
            </a:r>
            <a:endParaRPr sz="2300" u="sng">
              <a:solidFill>
                <a:srgbClr val="14A1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5"/>
          <p:cNvSpPr txBox="1"/>
          <p:nvPr/>
        </p:nvSpPr>
        <p:spPr>
          <a:xfrm>
            <a:off x="6521000" y="3475325"/>
            <a:ext cx="233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Year 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- Multiple years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/>
        </p:nvSpPr>
        <p:spPr>
          <a:xfrm>
            <a:off x="177913" y="891586"/>
            <a:ext cx="83325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Randomly assign subjects to treatment and control groups in order to minimize bias and moderate experimental error.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Assign random numbers so that any experimental unit (EU) has equal chances of being assigned to treatment or control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create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unequal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numbers between treatment and control groups.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Appropriate only for experiments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 homogeneous experimental units 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(e.g., mice should be of same sex, strain, age, etc.) where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environmental effects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such as light or temperature, are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relatively easy to control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9" name="Google Shape;359;p56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 and blocking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6" name="Google Shape;3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1523" y="617502"/>
            <a:ext cx="4257126" cy="128369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7"/>
          <p:cNvSpPr txBox="1"/>
          <p:nvPr/>
        </p:nvSpPr>
        <p:spPr>
          <a:xfrm>
            <a:off x="-5200" y="1051600"/>
            <a:ext cx="57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Completely Randomized Design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0" y="2028725"/>
            <a:ext cx="431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Matched-Pairs Design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450" y="1829550"/>
            <a:ext cx="4187274" cy="11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/>
          <p:nvPr/>
        </p:nvSpPr>
        <p:spPr>
          <a:xfrm>
            <a:off x="4317600" y="3615763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Randomized </a:t>
            </a:r>
            <a:r>
              <a:rPr b="1"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</a:t>
            </a: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Design - stratification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1" name="Google Shape;37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925" y="2765175"/>
            <a:ext cx="3922349" cy="22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177913" y="112081"/>
            <a:ext cx="6553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principles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31"/>
          <p:cNvSpPr/>
          <p:nvPr/>
        </p:nvSpPr>
        <p:spPr>
          <a:xfrm>
            <a:off x="301975" y="68927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the research questions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31"/>
          <p:cNvSpPr/>
          <p:nvPr/>
        </p:nvSpPr>
        <p:spPr>
          <a:xfrm>
            <a:off x="301975" y="141762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system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31"/>
          <p:cNvSpPr/>
          <p:nvPr/>
        </p:nvSpPr>
        <p:spPr>
          <a:xfrm>
            <a:off x="301975" y="2103900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31"/>
          <p:cNvSpPr/>
          <p:nvPr/>
        </p:nvSpPr>
        <p:spPr>
          <a:xfrm>
            <a:off x="301975" y="279017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the variables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31"/>
          <p:cNvSpPr/>
          <p:nvPr/>
        </p:nvSpPr>
        <p:spPr>
          <a:xfrm>
            <a:off x="301975" y="351057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 the samples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31"/>
          <p:cNvSpPr/>
          <p:nvPr/>
        </p:nvSpPr>
        <p:spPr>
          <a:xfrm>
            <a:off x="301975" y="419462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the confounding variables 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322" y="1476174"/>
            <a:ext cx="4649037" cy="158614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8"/>
          <p:cNvSpPr txBox="1"/>
          <p:nvPr/>
        </p:nvSpPr>
        <p:spPr>
          <a:xfrm>
            <a:off x="253093" y="689161"/>
            <a:ext cx="8637814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all </a:t>
            </a:r>
            <a:r>
              <a:rPr b="0" i="1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mice were female and all of the </a:t>
            </a:r>
            <a:r>
              <a:rPr b="0" i="1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treatment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mice were male, then the treatment effect would be confounded by sex.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58"/>
          <p:cNvPicPr preferRelativeResize="0"/>
          <p:nvPr/>
        </p:nvPicPr>
        <p:blipFill rotWithShape="1">
          <a:blip r:embed="rId4">
            <a:alphaModFix/>
          </a:blip>
          <a:srcRect b="0" l="44291" r="0" t="42678"/>
          <a:stretch/>
        </p:blipFill>
        <p:spPr>
          <a:xfrm>
            <a:off x="4755697" y="3611312"/>
            <a:ext cx="4122964" cy="1284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8"/>
          <p:cNvSpPr txBox="1"/>
          <p:nvPr/>
        </p:nvSpPr>
        <p:spPr>
          <a:xfrm>
            <a:off x="265339" y="3195814"/>
            <a:ext cx="67385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Ensure animals in each condition are all the </a:t>
            </a:r>
            <a:r>
              <a:rPr b="1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age, sex, litter and batch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if possible.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not, split animals equally between conditions.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Blocking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177913" y="4753068"/>
            <a:ext cx="863111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Blocking approach h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elps to reduce variability unexplained in the model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/>
          <p:nvPr/>
        </p:nvSpPr>
        <p:spPr>
          <a:xfrm>
            <a:off x="177913" y="112081"/>
            <a:ext cx="8788287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Randomized block design  </a:t>
            </a:r>
            <a:endParaRPr sz="30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59"/>
          <p:cNvSpPr/>
          <p:nvPr/>
        </p:nvSpPr>
        <p:spPr>
          <a:xfrm>
            <a:off x="2077447" y="4603050"/>
            <a:ext cx="6366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https://quantifyinghealth.com/randomized-block-design/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https://stattrek.com/experiments/experimental-design.aspx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Table&#10;&#10;Description automatically generated with medium confidence" id="389" name="Google Shape;3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7336" y="2800970"/>
            <a:ext cx="318135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line&#10;&#10;Description automatically generated with medium confidence" id="390" name="Google Shape;39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813" y="1087090"/>
            <a:ext cx="3133725" cy="127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59"/>
          <p:cNvGrpSpPr/>
          <p:nvPr/>
        </p:nvGrpSpPr>
        <p:grpSpPr>
          <a:xfrm>
            <a:off x="673594" y="1058553"/>
            <a:ext cx="4160699" cy="3471341"/>
            <a:chOff x="898125" y="1411404"/>
            <a:chExt cx="5547598" cy="4628454"/>
          </a:xfrm>
        </p:grpSpPr>
        <p:pic>
          <p:nvPicPr>
            <p:cNvPr id="392" name="Google Shape;392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01123" y="3113205"/>
              <a:ext cx="1244600" cy="129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scatter chart&#10;&#10;Description automatically generated" id="393" name="Google Shape;393;p59"/>
            <p:cNvPicPr preferRelativeResize="0"/>
            <p:nvPr/>
          </p:nvPicPr>
          <p:blipFill rotWithShape="1">
            <a:blip r:embed="rId6">
              <a:alphaModFix/>
            </a:blip>
            <a:srcRect b="66390" l="0" r="0" t="6038"/>
            <a:stretch/>
          </p:blipFill>
          <p:spPr>
            <a:xfrm>
              <a:off x="1372563" y="1411404"/>
              <a:ext cx="4267200" cy="170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59"/>
            <p:cNvSpPr/>
            <p:nvPr/>
          </p:nvSpPr>
          <p:spPr>
            <a:xfrm>
              <a:off x="4386470" y="2583118"/>
              <a:ext cx="1073426" cy="85807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5" name="Google Shape;395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55263" y="4228489"/>
              <a:ext cx="17018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63275" y="4592058"/>
              <a:ext cx="4152900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5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8125" y="2925562"/>
              <a:ext cx="1130300" cy="133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/>
        </p:nvSpPr>
        <p:spPr>
          <a:xfrm>
            <a:off x="137160" y="188017"/>
            <a:ext cx="9006840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8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 effects of interest and avoid unwanted variation in experiment 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60"/>
          <p:cNvSpPr txBox="1"/>
          <p:nvPr/>
        </p:nvSpPr>
        <p:spPr>
          <a:xfrm>
            <a:off x="367200" y="1072674"/>
            <a:ext cx="8229600" cy="26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the response and variables of interest 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target population that you want to base your claims on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factors that affect the response of interest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Choose samples from target population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 Light"/>
              <a:buNone/>
            </a:pPr>
            <a:r>
              <a:rPr lang="en" sz="18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Randomly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assign samples across different levels of factors affecting response 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 Light"/>
              <a:buNone/>
            </a:pPr>
            <a:r>
              <a:rPr lang="en" sz="18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Block out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variation that is not of interest by randomly assigning to levels of factors within a block</a:t>
            </a:r>
            <a:endParaRPr sz="1100"/>
          </a:p>
        </p:txBody>
      </p:sp>
      <p:sp>
        <p:nvSpPr>
          <p:cNvPr id="404" name="Google Shape;404;p60"/>
          <p:cNvSpPr/>
          <p:nvPr/>
        </p:nvSpPr>
        <p:spPr>
          <a:xfrm>
            <a:off x="177900" y="4428829"/>
            <a:ext cx="8788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“Block what you can control; randomize what you cannot control</a:t>
            </a:r>
            <a:r>
              <a:rPr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00">
              <a:solidFill>
                <a:srgbClr val="14A1D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/>
        </p:nvSpPr>
        <p:spPr>
          <a:xfrm>
            <a:off x="12" y="-1"/>
            <a:ext cx="5485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1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one is th</a:t>
            </a:r>
            <a:r>
              <a:rPr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best</a:t>
            </a: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design?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11" name="Google Shape;411;p61"/>
          <p:cNvGraphicFramePr/>
          <p:nvPr/>
        </p:nvGraphicFramePr>
        <p:xfrm>
          <a:off x="394684" y="20087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{7C1F84F8-4FEE-4F00-8FA8-3E7FBD00A43D}</a:tableStyleId>
              </a:tblPr>
              <a:tblGrid>
                <a:gridCol w="1669775"/>
                <a:gridCol w="1788625"/>
                <a:gridCol w="1788625"/>
              </a:tblGrid>
              <a:tr h="53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Design 1 – Sample prep date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Design 2 – Sample prep date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Sample_1_E9.5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Sample_2_E9.5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Sample_3_E9.5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Sample_4_E9.5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Sample_1_E11.5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Sample_2_E11.5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Sample_3_E11.5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Sample_4_E11.5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aphicFrame>
        <p:nvGraphicFramePr>
          <p:cNvPr id="412" name="Google Shape;412;p61"/>
          <p:cNvGraphicFramePr/>
          <p:nvPr/>
        </p:nvGraphicFramePr>
        <p:xfrm>
          <a:off x="5717910" y="20003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{7C1F84F8-4FEE-4F00-8FA8-3E7FBD00A43D}</a:tableStyleId>
              </a:tblPr>
              <a:tblGrid>
                <a:gridCol w="1662700"/>
                <a:gridCol w="1662700"/>
              </a:tblGrid>
              <a:tr h="516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Design </a:t>
                      </a:r>
                      <a:r>
                        <a:rPr lang="en"/>
                        <a:t>3</a:t>
                      </a:r>
                      <a:r>
                        <a:rPr lang="en" sz="1400"/>
                        <a:t> – Gender</a:t>
                      </a:r>
                      <a:endParaRPr sz="14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Design </a:t>
                      </a:r>
                      <a:r>
                        <a:rPr lang="en"/>
                        <a:t>4</a:t>
                      </a:r>
                      <a:r>
                        <a:rPr lang="en" sz="1400"/>
                        <a:t> - Gender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pic>
        <p:nvPicPr>
          <p:cNvPr id="413" name="Google Shape;41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1575" y="-4"/>
            <a:ext cx="1637726" cy="184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/>
          <p:cNvSpPr txBox="1"/>
          <p:nvPr/>
        </p:nvSpPr>
        <p:spPr>
          <a:xfrm>
            <a:off x="251531" y="893539"/>
            <a:ext cx="8892470" cy="31854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D405F"/>
              </a:buClr>
              <a:buSzPts val="2300"/>
              <a:buFont typeface="Courier New"/>
              <a:buChar char="o"/>
            </a:pP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a </a:t>
            </a:r>
            <a:r>
              <a:rPr lang="en" sz="2300" u="sng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between-subjects design </a:t>
            </a: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(or between-groups design)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every experimental unit experiences</a:t>
            </a:r>
            <a:r>
              <a:rPr b="0" i="0" lang="en" sz="2300" u="sng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 only one condition</a:t>
            </a: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endParaRPr sz="1100"/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group differences between participants in various conditions</a:t>
            </a:r>
            <a:endParaRPr sz="1100"/>
          </a:p>
          <a:p>
            <a:pPr indent="-762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urier New"/>
              <a:buNone/>
            </a:pPr>
            <a:r>
              <a:t/>
            </a:r>
            <a:endParaRPr b="0" i="0" sz="23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Also called </a:t>
            </a:r>
            <a:r>
              <a:rPr b="1"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independent measures or independent-groups design</a:t>
            </a: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 because compare </a:t>
            </a:r>
            <a:r>
              <a:rPr lang="en" sz="2300" u="sng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unrelated measurements taken from separate groups.</a:t>
            </a:r>
            <a:endParaRPr sz="1100"/>
          </a:p>
        </p:txBody>
      </p:sp>
      <p:sp>
        <p:nvSpPr>
          <p:cNvPr id="419" name="Google Shape;419;p62"/>
          <p:cNvSpPr txBox="1"/>
          <p:nvPr/>
        </p:nvSpPr>
        <p:spPr>
          <a:xfrm>
            <a:off x="179081" y="138768"/>
            <a:ext cx="8611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Between-subjects vs within subjects design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able&#10;&#10;Description automatically generated with medium confidence" id="420" name="Google Shape;42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0878" y="3798849"/>
            <a:ext cx="2433674" cy="12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/>
        </p:nvSpPr>
        <p:spPr>
          <a:xfrm>
            <a:off x="251531" y="890263"/>
            <a:ext cx="8892470" cy="37625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D405F"/>
              </a:buClr>
              <a:buSzPts val="2300"/>
              <a:buFont typeface="Courier New"/>
              <a:buChar char="o"/>
            </a:pP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a within-subjects design (or repeated measurement design)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  every experimental unit experiences </a:t>
            </a:r>
            <a:r>
              <a:rPr b="0" i="0" lang="en" sz="2300" u="sng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 the conditions</a:t>
            </a: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endParaRPr sz="1100"/>
          </a:p>
          <a:p>
            <a:pPr indent="-349250" lvl="1" marL="685800" marR="0" rtl="0" algn="l">
              <a:spcBef>
                <a:spcPts val="0"/>
              </a:spcBef>
              <a:spcAft>
                <a:spcPts val="0"/>
              </a:spcAft>
              <a:buClr>
                <a:srgbClr val="0D405F"/>
              </a:buClr>
              <a:buSzPts val="2300"/>
              <a:buFont typeface="Helvetica Neue Light"/>
              <a:buChar char="-"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test the same individuals repeatedly to assess differences between conditions</a:t>
            </a:r>
            <a:endParaRPr sz="1100"/>
          </a:p>
          <a:p>
            <a:pPr indent="-2032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762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Also called a </a:t>
            </a:r>
            <a:r>
              <a:rPr b="1" lang="en" sz="21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dependent groups or repeated measures design </a:t>
            </a:r>
            <a:r>
              <a:rPr lang="en" sz="21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because compare </a:t>
            </a:r>
            <a:r>
              <a:rPr lang="en" sz="2100" u="sng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related measures from the same individuals between different conditions.</a:t>
            </a:r>
            <a:endParaRPr sz="1100"/>
          </a:p>
        </p:txBody>
      </p:sp>
      <p:sp>
        <p:nvSpPr>
          <p:cNvPr id="427" name="Google Shape;427;p63"/>
          <p:cNvSpPr txBox="1"/>
          <p:nvPr/>
        </p:nvSpPr>
        <p:spPr>
          <a:xfrm>
            <a:off x="179081" y="206293"/>
            <a:ext cx="8611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Between-subjects vs within subjects design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Google Shape;42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030" y="2278840"/>
            <a:ext cx="4680341" cy="139634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3"/>
          <p:cNvSpPr txBox="1"/>
          <p:nvPr/>
        </p:nvSpPr>
        <p:spPr>
          <a:xfrm>
            <a:off x="831466" y="4685530"/>
            <a:ext cx="773259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Linear Mixed Effects Model workshop </a:t>
            </a:r>
            <a:r>
              <a:rPr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" sz="1800">
                <a:solidFill>
                  <a:srgbClr val="CD28A3"/>
                </a:solidFill>
              </a:rPr>
              <a:t>Oct </a:t>
            </a:r>
            <a:r>
              <a:rPr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" sz="1800">
                <a:solidFill>
                  <a:srgbClr val="CD28A3"/>
                </a:solidFill>
              </a:rPr>
              <a:t>4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CAPlotSamples.pdf" id="434" name="Google Shape;434;p64"/>
          <p:cNvPicPr preferRelativeResize="0"/>
          <p:nvPr/>
        </p:nvPicPr>
        <p:blipFill rotWithShape="1">
          <a:blip r:embed="rId3">
            <a:alphaModFix/>
          </a:blip>
          <a:srcRect b="0" l="-17881" r="-17881" t="0"/>
          <a:stretch/>
        </p:blipFill>
        <p:spPr>
          <a:xfrm>
            <a:off x="3968763" y="1265563"/>
            <a:ext cx="4874724" cy="261237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/>
          <p:nvPr/>
        </p:nvSpPr>
        <p:spPr>
          <a:xfrm>
            <a:off x="7503950" y="2305650"/>
            <a:ext cx="1014300" cy="130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64"/>
          <p:cNvSpPr/>
          <p:nvPr/>
        </p:nvSpPr>
        <p:spPr>
          <a:xfrm>
            <a:off x="76757" y="34884"/>
            <a:ext cx="8788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 </a:t>
            </a:r>
            <a:r>
              <a:rPr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the variation between groups driven by the biology?</a:t>
            </a:r>
            <a:endParaRPr sz="32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Google Shape;43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50" y="1153949"/>
            <a:ext cx="3760750" cy="26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/>
        </p:nvSpPr>
        <p:spPr>
          <a:xfrm>
            <a:off x="156754" y="218150"/>
            <a:ext cx="8543108" cy="6512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Confounding in scRNA-seq data is a problem</a:t>
            </a:r>
            <a:endParaRPr i="0" sz="24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65"/>
          <p:cNvSpPr/>
          <p:nvPr/>
        </p:nvSpPr>
        <p:spPr>
          <a:xfrm>
            <a:off x="5346754" y="2228850"/>
            <a:ext cx="641451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sne_e11_e12_h6_nUMI_percentMito.pdf" id="445" name="Google Shape;445;p65"/>
          <p:cNvPicPr preferRelativeResize="0"/>
          <p:nvPr/>
        </p:nvPicPr>
        <p:blipFill rotWithShape="1">
          <a:blip r:embed="rId3">
            <a:alphaModFix/>
          </a:blip>
          <a:srcRect b="0" l="-3133" r="-3798" t="0"/>
          <a:stretch/>
        </p:blipFill>
        <p:spPr>
          <a:xfrm>
            <a:off x="74950" y="719825"/>
            <a:ext cx="5788901" cy="420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/>
          <p:nvPr/>
        </p:nvSpPr>
        <p:spPr>
          <a:xfrm>
            <a:off x="3653226" y="4617550"/>
            <a:ext cx="532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https://www.nature.com/articles/s41592-018-0254-1</a:t>
            </a:r>
            <a:endParaRPr sz="1100"/>
          </a:p>
        </p:txBody>
      </p:sp>
      <p:pic>
        <p:nvPicPr>
          <p:cNvPr descr="Diagram&#10;&#10;Description automatically generated" id="451" name="Google Shape;451;p66"/>
          <p:cNvPicPr preferRelativeResize="0"/>
          <p:nvPr/>
        </p:nvPicPr>
        <p:blipFill rotWithShape="1">
          <a:blip r:embed="rId3">
            <a:alphaModFix/>
          </a:blip>
          <a:srcRect b="0" l="1767" r="4751" t="0"/>
          <a:stretch/>
        </p:blipFill>
        <p:spPr>
          <a:xfrm>
            <a:off x="1475508" y="900113"/>
            <a:ext cx="6001384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6"/>
          <p:cNvSpPr/>
          <p:nvPr/>
        </p:nvSpPr>
        <p:spPr>
          <a:xfrm>
            <a:off x="150542" y="248941"/>
            <a:ext cx="6502021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 and badly analyzed scRNA-seq data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tchEffectsInScRNA-seq.png" id="457" name="Google Shape;457;p67"/>
          <p:cNvPicPr preferRelativeResize="0"/>
          <p:nvPr/>
        </p:nvPicPr>
        <p:blipFill rotWithShape="1">
          <a:blip r:embed="rId3">
            <a:alphaModFix/>
          </a:blip>
          <a:srcRect b="0" l="0" r="0" t="6050"/>
          <a:stretch/>
        </p:blipFill>
        <p:spPr>
          <a:xfrm>
            <a:off x="698501" y="669074"/>
            <a:ext cx="6375400" cy="44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7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Confounding biological variation and batch effects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/>
          <p:nvPr/>
        </p:nvSpPr>
        <p:spPr>
          <a:xfrm>
            <a:off x="177913" y="112081"/>
            <a:ext cx="6553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Define the research question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176250" y="1102575"/>
            <a:ext cx="8791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specific issue, contradiction between two or more perspectives, or a gap in knowledge that you will aim to address in your research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8"/>
          <p:cNvSpPr txBox="1"/>
          <p:nvPr/>
        </p:nvSpPr>
        <p:spPr>
          <a:xfrm>
            <a:off x="397043" y="979006"/>
            <a:ext cx="8746958" cy="35361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Were all RNA isolations performed on the same day?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Were all library preparations performed on the same day?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the same person perform the RNA isolation/library preparation for all samples?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you use the same reagents for all samples?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you perform the RNA isolation/library preparation in the same location?</a:t>
            </a:r>
            <a:endParaRPr sz="1100"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 </a:t>
            </a:r>
            <a:r>
              <a:rPr b="0" i="1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of the answers is </a:t>
            </a:r>
            <a:r>
              <a:rPr b="1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‘No’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then you have batches.</a:t>
            </a:r>
            <a:endParaRPr sz="1100"/>
          </a:p>
        </p:txBody>
      </p:sp>
      <p:sp>
        <p:nvSpPr>
          <p:cNvPr id="464" name="Google Shape;464;p68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Hot to know whether you have batches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5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Isolate batch effects for RNA-seq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9"/>
          <p:cNvSpPr txBox="1"/>
          <p:nvPr/>
        </p:nvSpPr>
        <p:spPr>
          <a:xfrm>
            <a:off x="272483" y="730128"/>
            <a:ext cx="8871517" cy="3305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unable to avoid batches: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plit replicates of the different sample groups across batches. 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more replicates the better (definitely more than 2).</a:t>
            </a:r>
            <a:endParaRPr sz="1100"/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nclude batch information in your </a:t>
            </a:r>
            <a:r>
              <a:rPr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metadata. </a:t>
            </a:r>
            <a:endParaRPr sz="1100"/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the analysis regress out the variation due to batch if not confounded so it doesn’t affect the results.</a:t>
            </a:r>
            <a:endParaRPr sz="1100"/>
          </a:p>
        </p:txBody>
      </p:sp>
      <p:sp>
        <p:nvSpPr>
          <p:cNvPr id="471" name="Google Shape;471;p69"/>
          <p:cNvSpPr txBox="1"/>
          <p:nvPr/>
        </p:nvSpPr>
        <p:spPr>
          <a:xfrm>
            <a:off x="841942" y="4591809"/>
            <a:ext cx="773259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scRNA-seq workshop – </a:t>
            </a:r>
            <a:r>
              <a:rPr lang="en" sz="1800">
                <a:solidFill>
                  <a:srgbClr val="CD28A3"/>
                </a:solidFill>
              </a:rPr>
              <a:t>Sept 16-17, 2024</a:t>
            </a:r>
            <a:endParaRPr sz="1800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>
            <p:ph type="title"/>
          </p:nvPr>
        </p:nvSpPr>
        <p:spPr>
          <a:xfrm>
            <a:off x="628650" y="53605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</a:pPr>
            <a:r>
              <a:rPr b="0" lang="en"/>
              <a:t>Take – home messages</a:t>
            </a:r>
            <a:endParaRPr/>
          </a:p>
        </p:txBody>
      </p:sp>
      <p:sp>
        <p:nvSpPr>
          <p:cNvPr id="478" name="Google Shape;478;p70"/>
          <p:cNvSpPr txBox="1"/>
          <p:nvPr>
            <p:ph idx="1" type="body"/>
          </p:nvPr>
        </p:nvSpPr>
        <p:spPr>
          <a:xfrm>
            <a:off x="628650" y="1369219"/>
            <a:ext cx="7886700" cy="3342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Plan ahead 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Prevent bias from uncontrollable 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Randomization and balancing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Write it down in an Experimental plan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Follow the experimental plan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Be careful with interpretation of results!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8" y="614069"/>
            <a:ext cx="3700542" cy="4176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4127276" y="4817825"/>
            <a:ext cx="5077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https://www.ahajournals.org/doi/epub/10.1161/CIRCEP.108.829341</a:t>
            </a:r>
            <a:endParaRPr sz="1100"/>
          </a:p>
        </p:txBody>
      </p:sp>
      <p:sp>
        <p:nvSpPr>
          <p:cNvPr id="144" name="Google Shape;144;p33"/>
          <p:cNvSpPr/>
          <p:nvPr/>
        </p:nvSpPr>
        <p:spPr>
          <a:xfrm>
            <a:off x="4127269" y="2506352"/>
            <a:ext cx="414527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 controlling developing heart</a:t>
            </a:r>
            <a:endParaRPr sz="1100"/>
          </a:p>
        </p:txBody>
      </p:sp>
      <p:sp>
        <p:nvSpPr>
          <p:cNvPr id="145" name="Google Shape;145;p33"/>
          <p:cNvSpPr/>
          <p:nvPr/>
        </p:nvSpPr>
        <p:spPr>
          <a:xfrm>
            <a:off x="133765" y="63910"/>
            <a:ext cx="4313922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</a:t>
            </a: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 </a:t>
            </a: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/>
          <p:nvPr/>
        </p:nvSpPr>
        <p:spPr>
          <a:xfrm>
            <a:off x="177913" y="112081"/>
            <a:ext cx="4420922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</a:t>
            </a: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 </a:t>
            </a: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34"/>
          <p:cNvSpPr txBox="1"/>
          <p:nvPr>
            <p:ph type="title"/>
          </p:nvPr>
        </p:nvSpPr>
        <p:spPr>
          <a:xfrm>
            <a:off x="4984570" y="1650496"/>
            <a:ext cx="35097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b="0"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 in gene expression by genotype in mice at cell type level</a:t>
            </a:r>
            <a:endParaRPr b="0"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b="0"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WT - mutant gene</a:t>
            </a:r>
            <a:endParaRPr b="0"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b="0"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WT  vs KO gene</a:t>
            </a:r>
            <a:endParaRPr b="0"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2" name="Google Shape;1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1561"/>
            <a:ext cx="4014153" cy="4149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/>
          <p:nvPr/>
        </p:nvSpPr>
        <p:spPr>
          <a:xfrm>
            <a:off x="177913" y="112081"/>
            <a:ext cx="4426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question 3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25" y="1318201"/>
            <a:ext cx="5715449" cy="27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5447363" y="2363054"/>
            <a:ext cx="3509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b="0"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Effect of a treatment on outcome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/>
          <p:nvPr/>
        </p:nvSpPr>
        <p:spPr>
          <a:xfrm>
            <a:off x="57422" y="96142"/>
            <a:ext cx="8513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Understand the system you are going to study</a:t>
            </a:r>
            <a:endParaRPr sz="27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5" name="Google Shape;165;p36"/>
          <p:cNvGrpSpPr/>
          <p:nvPr/>
        </p:nvGrpSpPr>
        <p:grpSpPr>
          <a:xfrm>
            <a:off x="545875" y="1240429"/>
            <a:ext cx="7112250" cy="3271670"/>
            <a:chOff x="245234" y="1250412"/>
            <a:chExt cx="9483000" cy="4362227"/>
          </a:xfrm>
        </p:grpSpPr>
        <p:grpSp>
          <p:nvGrpSpPr>
            <p:cNvPr id="166" name="Google Shape;166;p36"/>
            <p:cNvGrpSpPr/>
            <p:nvPr/>
          </p:nvGrpSpPr>
          <p:grpSpPr>
            <a:xfrm>
              <a:off x="359268" y="1250412"/>
              <a:ext cx="9165732" cy="3550188"/>
              <a:chOff x="1097402" y="2095500"/>
              <a:chExt cx="9165732" cy="3550188"/>
            </a:xfrm>
          </p:grpSpPr>
          <p:cxnSp>
            <p:nvCxnSpPr>
              <p:cNvPr id="167" name="Google Shape;167;p36"/>
              <p:cNvCxnSpPr/>
              <p:nvPr/>
            </p:nvCxnSpPr>
            <p:spPr>
              <a:xfrm>
                <a:off x="5581650" y="2095500"/>
                <a:ext cx="0" cy="3550188"/>
              </a:xfrm>
              <a:prstGeom prst="straightConnector1">
                <a:avLst/>
              </a:prstGeom>
              <a:noFill/>
              <a:ln cap="flat" cmpd="sng" w="349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36"/>
              <p:cNvCxnSpPr/>
              <p:nvPr/>
            </p:nvCxnSpPr>
            <p:spPr>
              <a:xfrm rot="10800000">
                <a:off x="1220733" y="2743200"/>
                <a:ext cx="9042401" cy="0"/>
              </a:xfrm>
              <a:prstGeom prst="straightConnector1">
                <a:avLst/>
              </a:prstGeom>
              <a:noFill/>
              <a:ln cap="flat" cmpd="sng" w="349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9" name="Google Shape;169;p36"/>
              <p:cNvSpPr txBox="1"/>
              <p:nvPr/>
            </p:nvSpPr>
            <p:spPr>
              <a:xfrm>
                <a:off x="6119070" y="2107261"/>
                <a:ext cx="3946800" cy="50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2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Experimental studies</a:t>
                </a:r>
                <a:endParaRPr sz="1100"/>
              </a:p>
            </p:txBody>
          </p:sp>
          <p:sp>
            <p:nvSpPr>
              <p:cNvPr id="170" name="Google Shape;170;p36"/>
              <p:cNvSpPr txBox="1"/>
              <p:nvPr/>
            </p:nvSpPr>
            <p:spPr>
              <a:xfrm>
                <a:off x="1097402" y="2107261"/>
                <a:ext cx="3946800" cy="50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2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Observational studies</a:t>
                </a:r>
                <a:endParaRPr sz="1100"/>
              </a:p>
            </p:txBody>
          </p:sp>
        </p:grpSp>
        <p:sp>
          <p:nvSpPr>
            <p:cNvPr id="171" name="Google Shape;171;p36"/>
            <p:cNvSpPr txBox="1"/>
            <p:nvPr/>
          </p:nvSpPr>
          <p:spPr>
            <a:xfrm>
              <a:off x="245234" y="2031239"/>
              <a:ext cx="4548900" cy="35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Researchers don’t assign exposure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Observing what is already happening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No establishing cause-effect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Ex. Case-controls, cohort</a:t>
              </a:r>
              <a:endParaRPr b="1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A64D7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Descriptive</a:t>
              </a:r>
              <a:endParaRPr b="1" sz="17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2" name="Google Shape;172;p36"/>
            <p:cNvSpPr txBox="1"/>
            <p:nvPr/>
          </p:nvSpPr>
          <p:spPr>
            <a:xfrm>
              <a:off x="5380933" y="2031239"/>
              <a:ext cx="4347300" cy="35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Researchers manipulate factors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Create a treatment and compare the response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Changes cause an effect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Ex.Clinical trials</a:t>
              </a:r>
              <a:endParaRPr b="1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A64D7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Causal</a:t>
              </a:r>
              <a:endParaRPr b="1" sz="17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/>
          <p:nvPr/>
        </p:nvSpPr>
        <p:spPr>
          <a:xfrm>
            <a:off x="177913" y="112081"/>
            <a:ext cx="565202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Formulate your hypothesis</a:t>
            </a:r>
            <a:endParaRPr sz="30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37"/>
          <p:cNvSpPr/>
          <p:nvPr/>
        </p:nvSpPr>
        <p:spPr>
          <a:xfrm>
            <a:off x="177913" y="1140589"/>
            <a:ext cx="8387153" cy="14542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Animal model of AD show gene expression alteration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compared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WT </a:t>
            </a:r>
            <a:endParaRPr sz="1100"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‘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 knock-in gene’ animal models show overexpression/underexpression (alteration) of genes in some brain cell types implicated in AD vs WT </a:t>
            </a:r>
            <a:endParaRPr sz="11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9" name="Google Shape;179;p37"/>
          <p:cNvSpPr txBox="1"/>
          <p:nvPr/>
        </p:nvSpPr>
        <p:spPr>
          <a:xfrm>
            <a:off x="177913" y="3345297"/>
            <a:ext cx="8387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b="1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</a:t>
            </a:r>
            <a:r>
              <a:rPr b="1" baseline="-25000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</a:t>
            </a:r>
            <a:r>
              <a:rPr b="1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 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 knock-in mice have identical gene expression in relevant brain cell types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compared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WT</a:t>
            </a:r>
            <a:endParaRPr sz="1100"/>
          </a:p>
          <a:p>
            <a:pPr indent="-139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b="1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</a:t>
            </a:r>
            <a:r>
              <a:rPr b="1" baseline="-25000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 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 knock-in mice have alteration of gene expression in relevant brain cell types compared to WT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100"/>
          </a:p>
        </p:txBody>
      </p:sp>
      <p:sp>
        <p:nvSpPr>
          <p:cNvPr id="180" name="Google Shape;180;p37"/>
          <p:cNvSpPr txBox="1"/>
          <p:nvPr/>
        </p:nvSpPr>
        <p:spPr>
          <a:xfrm>
            <a:off x="92188" y="2727691"/>
            <a:ext cx="871299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then write a null and alternative hypothesis</a:t>
            </a:r>
            <a:endParaRPr sz="2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